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16"/>
  </p:notesMasterIdLst>
  <p:handoutMasterIdLst>
    <p:handoutMasterId r:id="rId17"/>
  </p:handoutMasterIdLst>
  <p:sldIdLst>
    <p:sldId id="256" r:id="rId2"/>
    <p:sldId id="383" r:id="rId3"/>
    <p:sldId id="380" r:id="rId4"/>
    <p:sldId id="372" r:id="rId5"/>
    <p:sldId id="381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5" r:id="rId14"/>
    <p:sldId id="387" r:id="rId1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3300"/>
    <a:srgbClr val="060D94"/>
    <a:srgbClr val="0E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06"/>
    <p:restoredTop sz="86378"/>
  </p:normalViewPr>
  <p:slideViewPr>
    <p:cSldViewPr>
      <p:cViewPr varScale="1">
        <p:scale>
          <a:sx n="80" d="100"/>
          <a:sy n="80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E85CC89-5587-7D42-B3A3-93D063E11947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8D22580-470E-7948-B5DE-4BDC647581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B49B5DE7-7794-794E-BC41-DF5D0CD5E0B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BD60BD19-E490-B549-B0AD-4734B80959AE}" type="slidenum">
              <a:rPr lang="en-US" altLang="x-none" sz="1200"/>
              <a:pPr/>
              <a:t>1</a:t>
            </a:fld>
            <a:endParaRPr lang="en-US" altLang="x-none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err="1" smtClean="0">
                <a:latin typeface="Times" charset="0"/>
                <a:ea typeface="ＭＳ Ｐゴシック" charset="-128"/>
              </a:rPr>
              <a:t>Melotte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 15</a:t>
            </a:r>
            <a:endParaRPr lang="ru-RU" altLang="x-none" dirty="0">
              <a:latin typeface="Times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</a:t>
            </a:r>
            <a:r>
              <a:rPr lang="en-US" baseline="0" dirty="0" smtClean="0"/>
              <a:t> put a star on a scale</a:t>
            </a:r>
            <a:r>
              <a:rPr lang="mr-IN" baseline="0" dirty="0" smtClean="0"/>
              <a:t>…</a:t>
            </a:r>
            <a:r>
              <a:rPr lang="en-US" baseline="0" dirty="0" smtClean="0"/>
              <a:t> what do we know about right now that could allow us to measure a star’s mass?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289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</a:t>
            </a:r>
            <a:r>
              <a:rPr lang="en-US" baseline="0" dirty="0" smtClean="0"/>
              <a:t> put a star on a scale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610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Hertzsprung</a:t>
            </a:r>
            <a:r>
              <a:rPr lang="en-US" dirty="0" smtClean="0"/>
              <a:t>–</a:t>
            </a:r>
            <a:r>
              <a:rPr lang="en-US" dirty="0" err="1" smtClean="0"/>
              <a:t>Russell_diagram</a:t>
            </a:r>
            <a:r>
              <a:rPr lang="en-US" dirty="0" smtClean="0"/>
              <a:t>#/</a:t>
            </a:r>
            <a:r>
              <a:rPr lang="en-US" dirty="0" smtClean="0"/>
              <a:t>media/</a:t>
            </a:r>
            <a:r>
              <a:rPr lang="en-US" dirty="0" err="1" smtClean="0"/>
              <a:t>File:HRDiagram.png</a:t>
            </a:r>
            <a:endParaRPr lang="en-US" dirty="0" smtClean="0"/>
          </a:p>
          <a:p>
            <a:r>
              <a:rPr lang="en-US" dirty="0" smtClean="0"/>
              <a:t>Got here in last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9B5DE7-7794-794E-BC41-DF5D0CD5E0B7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1480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as the parallax angle gets smaller, the distance gets bigger</a:t>
            </a:r>
            <a:r>
              <a:rPr lang="mr-IN" dirty="0" smtClean="0"/>
              <a:t>…</a:t>
            </a:r>
            <a:r>
              <a:rPr lang="en-US" dirty="0" smtClean="0"/>
              <a:t> does this make sense?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4312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about this.. Next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307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(this is where we stopped)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0127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/34707-annie-jump-cannon-biography.html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526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Often women’s college graduates</a:t>
            </a:r>
            <a:r>
              <a:rPr lang="en-US" baseline="0" dirty="0" smtClean="0"/>
              <a:t> who were not allowed to obtain degrees or jobs in science fields.. Hired because they could be paid less. Hiring women at all in the first place was a cynical precedent set by an exasperated man in power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www.sciencenews.org</a:t>
            </a:r>
            <a:r>
              <a:rPr lang="en-US" dirty="0" smtClean="0"/>
              <a:t>/article/</a:t>
            </a:r>
            <a:r>
              <a:rPr lang="en-US" dirty="0" err="1" smtClean="0"/>
              <a:t>astronomys</a:t>
            </a:r>
            <a:r>
              <a:rPr lang="en-US" dirty="0" smtClean="0"/>
              <a:t>-unsung-heroines-celebrated-glass-universe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587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14809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www.atlasobscura.com</a:t>
            </a:r>
            <a:r>
              <a:rPr lang="en-US" dirty="0" smtClean="0"/>
              <a:t>/articles/how-female-computers-mapped-the-universe-and-brought-america-to-the-moon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8032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www.atlasobscura.com</a:t>
            </a:r>
            <a:r>
              <a:rPr lang="en-US" dirty="0" smtClean="0"/>
              <a:t>/articles/how-female-computers-mapped-the-universe-and-brought-america-to-the-moon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186A43-8370-5243-9743-DA894A9DBFAB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7142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F210C-0BB6-8D48-8824-63F1E43A0A6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398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FDE3F-E65D-C742-B340-D2A9CF8F87A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720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6B962-7CB2-0B43-9B3E-98569BB7E1A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339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2AF92-40F0-E54C-A6CD-760F159F25A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7253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2B442-8156-7042-A6DB-3632C62C7CE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444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21B50-CA4E-4C46-8F5D-37CCB76DFEA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7042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035CC-391C-8C47-9721-ED8E2DFEA2A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9868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64DB0-ADA8-E349-BE81-26CDBF04487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9828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E57D8-88EB-BC40-B841-8ED4BB74A86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80371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C1BD6-7409-6E4F-B4BD-1B2C877DE1F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48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374A9-12BF-1943-89AE-06993A03340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482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A64B7C6D-35F0-B645-9B4F-FF878330BB3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3" r:id="rId8"/>
    <p:sldLayoutId id="2147483874" r:id="rId9"/>
    <p:sldLayoutId id="2147483871" r:id="rId10"/>
    <p:sldLayoutId id="2147483872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-799931"/>
            <a:ext cx="10363200" cy="876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013"/>
            <a:ext cx="8991600" cy="16462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Surveying the stars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575" y="3581400"/>
            <a:ext cx="6800850" cy="123983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Chapter 15, The </a:t>
            </a:r>
            <a:r>
              <a:rPr lang="en-US" smtClean="0"/>
              <a:t>Cosmic Perspective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2390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Annie Jump Cannon</a:t>
            </a:r>
          </a:p>
          <a:p>
            <a:pPr lvl="1"/>
            <a:r>
              <a:rPr lang="en-US" dirty="0" smtClean="0"/>
              <a:t>Defined spectral sequence as we know it today</a:t>
            </a:r>
          </a:p>
          <a:p>
            <a:pPr lvl="1"/>
            <a:r>
              <a:rPr lang="en-US" dirty="0" smtClean="0"/>
              <a:t>Sorted sequence in order of descending </a:t>
            </a:r>
            <a:r>
              <a:rPr lang="en-US" dirty="0"/>
              <a:t>stellar surface </a:t>
            </a:r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Divided into sub-classes: A0, A1, A2, </a:t>
            </a:r>
            <a:r>
              <a:rPr lang="en-US" dirty="0" err="1" smtClean="0"/>
              <a:t>etc</a:t>
            </a:r>
            <a:r>
              <a:rPr lang="en-US" dirty="0" smtClean="0"/>
              <a:t>: higher number </a:t>
            </a:r>
            <a:r>
              <a:rPr lang="en-US" dirty="0" smtClean="0">
                <a:sym typeface="Wingdings"/>
              </a:rPr>
              <a:t> lower surface temperature</a:t>
            </a:r>
          </a:p>
          <a:p>
            <a:pPr lvl="1"/>
            <a:r>
              <a:rPr lang="en-US" dirty="0" smtClean="0">
                <a:sym typeface="Wingdings"/>
              </a:rPr>
              <a:t>Classified over 400,000 spectra over her career</a:t>
            </a:r>
          </a:p>
          <a:p>
            <a:pPr lvl="1"/>
            <a:r>
              <a:rPr lang="en-US" dirty="0" smtClean="0">
                <a:sym typeface="Wingdings"/>
              </a:rPr>
              <a:t>Why don’t we know her name? (Spoiler: who paid for the catalog? Henry Draper/his estate)</a:t>
            </a:r>
          </a:p>
          <a:p>
            <a:pPr lvl="1"/>
            <a:r>
              <a:rPr lang="en-US" dirty="0" smtClean="0">
                <a:sym typeface="Wingdings"/>
              </a:rPr>
              <a:t>The sequence was visually clear, but it wasn’t known </a:t>
            </a:r>
            <a:r>
              <a:rPr lang="en-US" b="1" dirty="0" smtClean="0">
                <a:sym typeface="Wingdings"/>
              </a:rPr>
              <a:t>why</a:t>
            </a:r>
            <a:r>
              <a:rPr lang="en-US" dirty="0" smtClean="0">
                <a:sym typeface="Wingdings"/>
              </a:rPr>
              <a:t> stars were in this order until Cecilia Payne-</a:t>
            </a:r>
            <a:r>
              <a:rPr lang="en-US" dirty="0" err="1" smtClean="0">
                <a:sym typeface="Wingdings"/>
              </a:rPr>
              <a:t>Gaposchkin</a:t>
            </a:r>
            <a:r>
              <a:rPr lang="en-US" dirty="0" smtClean="0">
                <a:sym typeface="Wingdings"/>
              </a:rPr>
              <a:t> realized stellar composition was mostly H, He, and surface temperature determined properties of stellar spectra </a:t>
            </a:r>
            <a:endParaRPr lang="en-US" dirty="0" smtClean="0"/>
          </a:p>
          <a:p>
            <a:r>
              <a:rPr lang="en-US" dirty="0" smtClean="0"/>
              <a:t>Henrietta Swan Leavitt discovered Cepheid variables: regularly pulsating stars, periods related to luminosity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295400"/>
            <a:ext cx="401828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4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masses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might we measure stellar masses?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761" y="1905000"/>
            <a:ext cx="455243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masses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might we measure stellar masses?</a:t>
            </a:r>
          </a:p>
          <a:p>
            <a:pPr lvl="1"/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! Gravitational interactions!</a:t>
            </a:r>
          </a:p>
          <a:p>
            <a:pPr lvl="2"/>
            <a:r>
              <a:rPr lang="en-US" dirty="0" smtClean="0"/>
              <a:t>With what?</a:t>
            </a:r>
          </a:p>
          <a:p>
            <a:pPr lvl="2"/>
            <a:r>
              <a:rPr lang="en-US" dirty="0" smtClean="0"/>
              <a:t>Binary stars! Almost half of all stars are in binaries.</a:t>
            </a:r>
          </a:p>
          <a:p>
            <a:pPr lvl="3"/>
            <a:r>
              <a:rPr lang="en-US" dirty="0" smtClean="0"/>
              <a:t>Visual</a:t>
            </a:r>
          </a:p>
          <a:p>
            <a:pPr lvl="3"/>
            <a:r>
              <a:rPr lang="en-US" dirty="0" smtClean="0"/>
              <a:t>Spectroscopic</a:t>
            </a:r>
          </a:p>
          <a:p>
            <a:pPr lvl="3"/>
            <a:r>
              <a:rPr lang="en-US" dirty="0" smtClean="0"/>
              <a:t>Eclipsing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761" y="1905000"/>
            <a:ext cx="455243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H-R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801361" cy="4216027"/>
          </a:xfrm>
        </p:spPr>
        <p:txBody>
          <a:bodyPr/>
          <a:lstStyle/>
          <a:p>
            <a:r>
              <a:rPr lang="en-US" dirty="0" smtClean="0"/>
              <a:t>How would you organize stars?</a:t>
            </a:r>
          </a:p>
          <a:p>
            <a:pPr lvl="1"/>
            <a:r>
              <a:rPr lang="en-US" dirty="0" smtClean="0"/>
              <a:t>Colors </a:t>
            </a:r>
          </a:p>
          <a:p>
            <a:pPr lvl="1"/>
            <a:r>
              <a:rPr lang="en-US" dirty="0" smtClean="0"/>
              <a:t>Spectra</a:t>
            </a:r>
          </a:p>
          <a:p>
            <a:pPr lvl="1"/>
            <a:r>
              <a:rPr lang="en-US" dirty="0" smtClean="0"/>
              <a:t>Brightness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if these things were related to each other somehow?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761" y="1905000"/>
            <a:ext cx="4552439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170" y="0"/>
            <a:ext cx="602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0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from last time: parallax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257800"/>
          </a:xfrm>
        </p:spPr>
        <p:txBody>
          <a:bodyPr/>
          <a:lstStyle/>
          <a:p>
            <a:pPr marL="228600" lvl="1"/>
            <a:r>
              <a:rPr lang="en-US" dirty="0"/>
              <a:t>d (in pc) = </a:t>
            </a:r>
            <a:r>
              <a:rPr lang="en-US" dirty="0" smtClean="0"/>
              <a:t> 1 </a:t>
            </a:r>
            <a:r>
              <a:rPr lang="en-US" dirty="0"/>
              <a:t>/ p (in </a:t>
            </a:r>
            <a:r>
              <a:rPr lang="en-US" dirty="0" err="1"/>
              <a:t>arcsec</a:t>
            </a:r>
            <a:r>
              <a:rPr lang="en-US" dirty="0"/>
              <a:t>)</a:t>
            </a:r>
          </a:p>
          <a:p>
            <a:r>
              <a:rPr lang="en-US" dirty="0" smtClean="0"/>
              <a:t>Example: a star with a parallax angle of 0.5 </a:t>
            </a:r>
            <a:r>
              <a:rPr lang="en-US" dirty="0" err="1" smtClean="0"/>
              <a:t>arcsec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 = 1 / (0.5”) = 2pc</a:t>
            </a:r>
          </a:p>
          <a:p>
            <a:r>
              <a:rPr lang="en-US" dirty="0" smtClean="0"/>
              <a:t>Example: a star with a parallax angle of 0.1”</a:t>
            </a:r>
          </a:p>
          <a:p>
            <a:pPr lvl="1"/>
            <a:r>
              <a:rPr lang="en-US" dirty="0" smtClean="0"/>
              <a:t>d = 1 / (0.1”) = 10pc</a:t>
            </a:r>
          </a:p>
          <a:p>
            <a:pPr lvl="1"/>
            <a:endParaRPr lang="en-US" dirty="0"/>
          </a:p>
          <a:p>
            <a:r>
              <a:rPr lang="en-US" dirty="0" smtClean="0"/>
              <a:t>Parsecs take prefixes like other SI units:</a:t>
            </a:r>
          </a:p>
          <a:p>
            <a:pPr lvl="1"/>
            <a:r>
              <a:rPr lang="en-US" dirty="0" smtClean="0"/>
              <a:t>1000pc = 1kpc</a:t>
            </a:r>
          </a:p>
          <a:p>
            <a:pPr lvl="1"/>
            <a:r>
              <a:rPr lang="en-US" dirty="0" smtClean="0"/>
              <a:t>1,000,000pc = 1Mpc</a:t>
            </a:r>
          </a:p>
          <a:p>
            <a:pPr lvl="1"/>
            <a:endParaRPr lang="en-US" dirty="0"/>
          </a:p>
          <a:p>
            <a:r>
              <a:rPr lang="en-US" dirty="0" smtClean="0"/>
              <a:t>1pc = 3.26ly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7"/>
          <a:stretch/>
        </p:blipFill>
        <p:spPr>
          <a:xfrm>
            <a:off x="6858000" y="2590800"/>
            <a:ext cx="5062986" cy="3686048"/>
          </a:xfrm>
          <a:prstGeom prst="rect">
            <a:avLst/>
          </a:prstGeom>
        </p:spPr>
      </p:pic>
      <p:sp>
        <p:nvSpPr>
          <p:cNvPr id="5" name="Right Triangle 4"/>
          <p:cNvSpPr/>
          <p:nvPr/>
        </p:nvSpPr>
        <p:spPr>
          <a:xfrm flipH="1">
            <a:off x="7315200" y="987179"/>
            <a:ext cx="2133600" cy="4651621"/>
          </a:xfrm>
          <a:prstGeom prst="rtTriangl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in stars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93" y="1447800"/>
            <a:ext cx="4355726" cy="42926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do you notice about this picture?</a:t>
            </a:r>
          </a:p>
          <a:p>
            <a:pPr lvl="1"/>
            <a:r>
              <a:rPr lang="en-US" dirty="0" smtClean="0"/>
              <a:t>Stars are in a cluster: assume they</a:t>
            </a:r>
            <a:r>
              <a:rPr lang="mr-IN" dirty="0" smtClean="0"/>
              <a:t>’</a:t>
            </a:r>
            <a:r>
              <a:rPr lang="en-US" dirty="0" smtClean="0"/>
              <a:t>re all at about the same distance</a:t>
            </a:r>
          </a:p>
          <a:p>
            <a:pPr lvl="1"/>
            <a:r>
              <a:rPr lang="en-US" dirty="0" smtClean="0"/>
              <a:t>Biggest, brightest ones are red or blue-white</a:t>
            </a:r>
          </a:p>
          <a:p>
            <a:pPr lvl="1"/>
            <a:r>
              <a:rPr lang="en-US" dirty="0" smtClean="0"/>
              <a:t>Rest are different sizes, some blue, most yellow-white-</a:t>
            </a:r>
            <a:r>
              <a:rPr lang="en-US" dirty="0" err="1" smtClean="0"/>
              <a:t>ish</a:t>
            </a:r>
            <a:r>
              <a:rPr lang="en-US" dirty="0" smtClean="0"/>
              <a:t>, some small red dots</a:t>
            </a:r>
          </a:p>
          <a:p>
            <a:pPr lvl="1"/>
            <a:r>
              <a:rPr lang="en-US" dirty="0" smtClean="0"/>
              <a:t>There’s some kind of relationship between stars’ color and luminosity</a:t>
            </a:r>
          </a:p>
        </p:txBody>
      </p:sp>
    </p:spTree>
    <p:extLst>
      <p:ext uri="{BB962C8B-B14F-4D97-AF65-F5344CB8AC3E}">
        <p14:creationId xmlns:p14="http://schemas.microsoft.com/office/powerpoint/2010/main" val="15133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see the stellar surface, and can only directly measure its temperature</a:t>
            </a:r>
          </a:p>
          <a:p>
            <a:pPr lvl="1"/>
            <a:r>
              <a:rPr lang="en-US" dirty="0" smtClean="0"/>
              <a:t>Recall from thermal radiation: peak wavelength depends on the temperature of the object</a:t>
            </a:r>
          </a:p>
          <a:p>
            <a:pPr lvl="1"/>
            <a:r>
              <a:rPr lang="en-US" dirty="0" smtClean="0"/>
              <a:t>Wavelength vs color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403600"/>
            <a:ext cx="6172200" cy="345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048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Apparent magnitude, absolute magnitude,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3914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Apparent magnitude is how it appears to us on the sky</a:t>
            </a:r>
          </a:p>
          <a:p>
            <a:pPr lvl="1"/>
            <a:r>
              <a:rPr lang="en-US" dirty="0" smtClean="0"/>
              <a:t>Light decreases with distance as 1/r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Decreases due to dust/gas in line of sight scattering, absorbing</a:t>
            </a:r>
          </a:p>
          <a:p>
            <a:r>
              <a:rPr lang="en-US" dirty="0" smtClean="0"/>
              <a:t>Absolute magnitude: what is magnitude if you take apparent magnitude and assume star is at 10pc</a:t>
            </a:r>
          </a:p>
          <a:p>
            <a:pPr lvl="1"/>
            <a:r>
              <a:rPr lang="en-US" dirty="0" smtClean="0"/>
              <a:t>This is actually quite close-- </a:t>
            </a:r>
            <a:r>
              <a:rPr lang="en-US" dirty="0" err="1" smtClean="0"/>
              <a:t>Proxima</a:t>
            </a:r>
            <a:r>
              <a:rPr lang="en-US" dirty="0" smtClean="0"/>
              <a:t> Centauri is 1.3 pc, or 4.2 </a:t>
            </a:r>
            <a:r>
              <a:rPr lang="en-US" dirty="0" err="1" smtClean="0"/>
              <a:t>ly</a:t>
            </a:r>
            <a:r>
              <a:rPr lang="en-US" dirty="0" smtClean="0"/>
              <a:t> away</a:t>
            </a:r>
          </a:p>
          <a:p>
            <a:r>
              <a:rPr lang="en-US" dirty="0" smtClean="0"/>
              <a:t>Luminosity is how bright the star is right next to it: how much power is it emitting over its surface</a:t>
            </a:r>
          </a:p>
          <a:p>
            <a:pPr lvl="1"/>
            <a:r>
              <a:rPr lang="en-US" dirty="0" smtClean="0"/>
              <a:t>Luminosity depends on both the power emitted and the surface area of the star</a:t>
            </a:r>
          </a:p>
          <a:p>
            <a:pPr lvl="1"/>
            <a:r>
              <a:rPr lang="en-US" dirty="0" smtClean="0"/>
              <a:t>L = 4πr</a:t>
            </a:r>
            <a:r>
              <a:rPr lang="en-US" baseline="30000" dirty="0" smtClean="0"/>
              <a:t>2</a:t>
            </a:r>
            <a:r>
              <a:rPr lang="en-US" dirty="0" smtClean="0"/>
              <a:t>σT</a:t>
            </a:r>
            <a:r>
              <a:rPr lang="en-US" baseline="30000" dirty="0" smtClean="0"/>
              <a:t>4  </a:t>
            </a:r>
            <a:r>
              <a:rPr lang="en-US" dirty="0" smtClean="0">
                <a:sym typeface="Wingdings"/>
              </a:rPr>
              <a:t> recall Stefan-Boltzmann law for power emitted by thermal radiation</a:t>
            </a: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365090"/>
            <a:ext cx="3848498" cy="25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1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172200" cy="4216027"/>
          </a:xfrm>
        </p:spPr>
        <p:txBody>
          <a:bodyPr/>
          <a:lstStyle/>
          <a:p>
            <a:r>
              <a:rPr lang="en-US" dirty="0" smtClean="0"/>
              <a:t>Can roughly tell a star’s temperature based on two different colors of light. Can more precisely tell from its spectrum!</a:t>
            </a:r>
          </a:p>
          <a:p>
            <a:r>
              <a:rPr lang="en-US" dirty="0" smtClean="0"/>
              <a:t>Before we knew about quantum mechanics, we measured and classified stellar spectra</a:t>
            </a:r>
          </a:p>
          <a:p>
            <a:r>
              <a:rPr lang="en-US" dirty="0" smtClean="0"/>
              <a:t>And by “we,” I mean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838054"/>
            <a:ext cx="5336169" cy="42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”computers”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30" y="1371600"/>
            <a:ext cx="968733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4572000" cy="4216027"/>
          </a:xfrm>
        </p:spPr>
        <p:txBody>
          <a:bodyPr/>
          <a:lstStyle/>
          <a:p>
            <a:r>
              <a:rPr lang="en-US" dirty="0" smtClean="0"/>
              <a:t>How would you go about sorting something when you don’t know what it is?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The “computers” sorted on all these things. Were lines present? Yes, no.  Are they weak, or strong?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209800"/>
            <a:ext cx="6858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9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058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“Pickering had turned to women out of exasperation with a male assistant. Declaring that even his maid could do a better job, he hired </a:t>
            </a:r>
            <a:r>
              <a:rPr lang="en-US" dirty="0" err="1" smtClean="0"/>
              <a:t>Williammina</a:t>
            </a:r>
            <a:r>
              <a:rPr lang="en-US" dirty="0" smtClean="0"/>
              <a:t> P. Fleming, a twenty-four year old Scottish immigrant, to assist him.” </a:t>
            </a:r>
            <a:r>
              <a:rPr lang="mr-IN" dirty="0" smtClean="0"/>
              <a:t>–</a:t>
            </a:r>
            <a:r>
              <a:rPr lang="en-US" dirty="0" smtClean="0"/>
              <a:t>The Perfect Machine: Building the Palomar Telescope, Ronald Florence (p. 13-14)</a:t>
            </a:r>
          </a:p>
          <a:p>
            <a:r>
              <a:rPr lang="en-US" dirty="0" smtClean="0"/>
              <a:t>Paid half the rate a man would earn,  </a:t>
            </a:r>
            <a:r>
              <a:rPr lang="en-US" dirty="0" err="1" smtClean="0"/>
              <a:t>Williammina</a:t>
            </a:r>
            <a:r>
              <a:rPr lang="en-US" dirty="0" smtClean="0"/>
              <a:t>/Wilhelmina Fleming was a BOSS. She discovered and catalogued over 10,000 stars, nebulae, and the existence of white dwarf stars. </a:t>
            </a:r>
          </a:p>
          <a:p>
            <a:r>
              <a:rPr lang="en-US" dirty="0"/>
              <a:t>worked to define a</a:t>
            </a:r>
            <a:r>
              <a:rPr lang="en-US" dirty="0" smtClean="0"/>
              <a:t> spectral order</a:t>
            </a:r>
            <a:endParaRPr lang="en-US" dirty="0"/>
          </a:p>
          <a:p>
            <a:pPr lvl="1"/>
            <a:r>
              <a:rPr lang="en-US" dirty="0" smtClean="0"/>
              <a:t>Gave spectra letters based on strength of Hydrogen lines</a:t>
            </a:r>
            <a:endParaRPr lang="en-US" dirty="0"/>
          </a:p>
          <a:p>
            <a:r>
              <a:rPr lang="en-US" dirty="0" smtClean="0"/>
              <a:t>She also oversaw the work of Annie Jump Cannon and Henrietta Swan Leavitt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2743200"/>
            <a:ext cx="299737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048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template" id="{613B0013-CEF7-BA49-AA70-2DEDCC0615CF}" vid="{EE7521AE-614B-5B4B-9FA9-C60DA0F7069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6655</TotalTime>
  <Words>839</Words>
  <Application>Microsoft Macintosh PowerPoint</Application>
  <PresentationFormat>Widescreen</PresentationFormat>
  <Paragraphs>102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Mangal</vt:lpstr>
      <vt:lpstr>ＭＳ Ｐゴシック</vt:lpstr>
      <vt:lpstr>Wingdings</vt:lpstr>
      <vt:lpstr>Arial</vt:lpstr>
      <vt:lpstr>Gill Sans MT</vt:lpstr>
      <vt:lpstr>Times</vt:lpstr>
      <vt:lpstr>Parcel</vt:lpstr>
      <vt:lpstr>Surveying the stars</vt:lpstr>
      <vt:lpstr>Recap from last time: parallax</vt:lpstr>
      <vt:lpstr>Patterns in stars</vt:lpstr>
      <vt:lpstr>Stellar temperature</vt:lpstr>
      <vt:lpstr>Apparent magnitude, absolute magnitude, luminosity</vt:lpstr>
      <vt:lpstr>Spectral types</vt:lpstr>
      <vt:lpstr>The ”computers”</vt:lpstr>
      <vt:lpstr>Spectral types</vt:lpstr>
      <vt:lpstr>Spectral types</vt:lpstr>
      <vt:lpstr>Spectral types</vt:lpstr>
      <vt:lpstr>Stellar masses</vt:lpstr>
      <vt:lpstr>Stellar masses</vt:lpstr>
      <vt:lpstr>The H-R diagram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48</cp:revision>
  <cp:lastPrinted>2018-08-14T17:54:58Z</cp:lastPrinted>
  <dcterms:created xsi:type="dcterms:W3CDTF">2018-08-16T18:07:09Z</dcterms:created>
  <dcterms:modified xsi:type="dcterms:W3CDTF">2018-10-10T23:38:34Z</dcterms:modified>
</cp:coreProperties>
</file>